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319" r:id="rId3"/>
    <p:sldId id="320" r:id="rId4"/>
    <p:sldId id="280" r:id="rId5"/>
    <p:sldId id="322" r:id="rId6"/>
    <p:sldId id="323" r:id="rId7"/>
    <p:sldId id="281" r:id="rId8"/>
    <p:sldId id="344" r:id="rId9"/>
    <p:sldId id="308" r:id="rId10"/>
    <p:sldId id="325" r:id="rId11"/>
    <p:sldId id="329" r:id="rId12"/>
    <p:sldId id="326" r:id="rId13"/>
    <p:sldId id="328" r:id="rId14"/>
    <p:sldId id="327" r:id="rId15"/>
    <p:sldId id="331" r:id="rId16"/>
    <p:sldId id="345" r:id="rId17"/>
    <p:sldId id="341" r:id="rId18"/>
    <p:sldId id="350" r:id="rId19"/>
    <p:sldId id="340" r:id="rId20"/>
    <p:sldId id="349" r:id="rId21"/>
    <p:sldId id="343" r:id="rId22"/>
    <p:sldId id="272" r:id="rId23"/>
    <p:sldId id="286" r:id="rId24"/>
    <p:sldId id="346" r:id="rId25"/>
    <p:sldId id="284" r:id="rId26"/>
    <p:sldId id="291" r:id="rId27"/>
    <p:sldId id="293" r:id="rId28"/>
    <p:sldId id="294" r:id="rId29"/>
    <p:sldId id="347" r:id="rId30"/>
    <p:sldId id="348" r:id="rId31"/>
    <p:sldId id="35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B61C8-C13C-45C5-BC65-E1DFE5E453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773-1178-4F2E-9F45-CCAAAA008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6" descr="post-279854-129828837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 descr="97e6b01896c7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23C9-33D3-464E-946F-C986AED2AF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67E6-68E2-4E84-A133-E80DCE0D1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67FC3-2FA9-422D-87FC-B4786F756E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4B4FC-F630-48CC-ACD0-F3D74873E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86598-DDD1-4370-8D8C-14CCE3CB96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BF6F1-F29C-4699-916F-76E273E94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67E29-DE67-4E76-810F-2F32DA5E19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ED95A-60C0-49FD-B223-E04B90369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B5693-56D6-4725-BFEE-14767952EE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813EB-5306-4682-A798-DCEB90823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EDCBA-A522-4832-8A5F-3E19FE9B50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EC8CD-C6C2-40BA-81C5-F98446198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DD0E6-C141-4999-A7AC-C4064A6A51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8DB9-A9D9-4C68-918E-C4D21B8B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42495-4B25-4A67-8585-71753BD4A8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694AF-476C-45B8-92B1-714E36F457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A60C9-EA6C-4061-9ACC-8E8CE972E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FD069-4AB7-45EC-9191-D532C883A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B24E07-2C2C-4475-9951-CD9A99319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5681-BDFD-4FC7-AEB8-5301CCC17E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0822C5B-C6FB-4AC5-A6D1-A93561BBE8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2804286-5810-4D64-9A3B-AE601C5E0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83768" y="1052736"/>
            <a:ext cx="5744110" cy="4464496"/>
          </a:xfr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ru-RU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СЕМИНАР УЧИТЕЛЕЙ МБОУ «СОШ с. ДАЧУ-БОРЗОЙ» ГРОЗНЕНСКОГО МУНИЦИПАЛЬНОГО РАЙОНА</a:t>
            </a:r>
            <a:br>
              <a:rPr lang="ru-RU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ПРОВЕЛА: ЗАМ.ДИР. ПО УВР БАЙБЕТИРОВА З.А-В.</a:t>
            </a:r>
            <a:endParaRPr lang="ru-RU" sz="11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05879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Регулятивные УУД: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01014"/>
            <a:ext cx="8064896" cy="4585871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678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Целеполагание</a:t>
            </a:r>
            <a:endParaRPr lang="ru-RU" b="1" dirty="0">
              <a:solidFill>
                <a:schemeClr val="tx1"/>
              </a:solidFill>
              <a:latin typeface="Arial"/>
            </a:endParaRPr>
          </a:p>
          <a:p>
            <a:pPr marL="90678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Планирование</a:t>
            </a:r>
            <a:endParaRPr lang="ru-RU" b="1" dirty="0">
              <a:solidFill>
                <a:schemeClr val="tx1"/>
              </a:solidFill>
              <a:latin typeface="Arial"/>
            </a:endParaRPr>
          </a:p>
          <a:p>
            <a:pPr marL="90678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Прогнозирование</a:t>
            </a:r>
            <a:endParaRPr lang="ru-RU" b="1" dirty="0">
              <a:solidFill>
                <a:schemeClr val="tx1"/>
              </a:solidFill>
              <a:latin typeface="Arial"/>
            </a:endParaRPr>
          </a:p>
          <a:p>
            <a:pPr marL="90678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Контроль в форме сличения с заданным эталоном</a:t>
            </a:r>
            <a:endParaRPr lang="ru-RU" b="1" dirty="0">
              <a:solidFill>
                <a:schemeClr val="tx1"/>
              </a:solidFill>
              <a:latin typeface="Arial"/>
            </a:endParaRPr>
          </a:p>
          <a:p>
            <a:pPr marL="90678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Коррекция</a:t>
            </a:r>
            <a:endParaRPr lang="ru-RU" b="1" dirty="0">
              <a:solidFill>
                <a:schemeClr val="tx1"/>
              </a:solidFill>
              <a:latin typeface="Arial"/>
            </a:endParaRPr>
          </a:p>
          <a:p>
            <a:pPr marL="90678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Оценка</a:t>
            </a:r>
            <a:endParaRPr lang="ru-RU" b="1" dirty="0">
              <a:solidFill>
                <a:schemeClr val="tx1"/>
              </a:solidFill>
              <a:latin typeface="Arial"/>
            </a:endParaRPr>
          </a:p>
          <a:p>
            <a:pPr marL="90678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Волевая 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</a:rPr>
              <a:t>саморегуляция</a:t>
            </a: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 как способность к мобилизации сил и энергии, способность к волевому усилию</a:t>
            </a:r>
            <a:endParaRPr lang="ru-RU" b="1" dirty="0">
              <a:solidFill>
                <a:schemeClr val="tx1"/>
              </a:solidFill>
              <a:latin typeface="Arial"/>
            </a:endParaRPr>
          </a:p>
          <a:p>
            <a:pPr indent="449580" algn="just"/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Все вместе регулятивные УУД призваны обеспечить организацию учащимися своей учебной деятельности</a:t>
            </a:r>
            <a:r>
              <a:rPr lang="ru-RU" sz="2800" b="1" dirty="0">
                <a:solidFill>
                  <a:schemeClr val="tx1"/>
                </a:solidFill>
                <a:latin typeface="Times New Roman"/>
              </a:rPr>
              <a:t>.</a:t>
            </a:r>
            <a:endParaRPr lang="ru-RU" sz="2000" b="1" i="0" dirty="0">
              <a:solidFill>
                <a:schemeClr val="tx1"/>
              </a:solidFill>
              <a:effectLst/>
              <a:latin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21" y="5301891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1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7703" y="476671"/>
            <a:ext cx="5318253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3200" b="1" i="1" dirty="0" smtClean="0">
              <a:solidFill>
                <a:srgbClr val="212745"/>
              </a:solidFill>
            </a:endParaRPr>
          </a:p>
          <a:p>
            <a:r>
              <a:rPr lang="ru-RU" sz="3200" b="1" i="1" dirty="0" smtClean="0">
                <a:solidFill>
                  <a:srgbClr val="212745"/>
                </a:solidFill>
              </a:rPr>
              <a:t>Регулятивные </a:t>
            </a:r>
            <a:r>
              <a:rPr lang="ru-RU" sz="3200" b="1" i="1" dirty="0">
                <a:solidFill>
                  <a:srgbClr val="212745"/>
                </a:solidFill>
              </a:rPr>
              <a:t>УУД.</a:t>
            </a:r>
            <a:r>
              <a:rPr lang="ru-RU" sz="3200" dirty="0">
                <a:solidFill>
                  <a:srgbClr val="212745"/>
                </a:solidFill>
              </a:rPr>
              <a:t/>
            </a:r>
            <a:br>
              <a:rPr lang="ru-RU" sz="3200" dirty="0">
                <a:solidFill>
                  <a:srgbClr val="212745"/>
                </a:solidFill>
              </a:rPr>
            </a:br>
            <a:endParaRPr lang="ru-RU" sz="3200" b="1" i="1" kern="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776864" cy="49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939812"/>
            <a:ext cx="7560717" cy="4278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b="1" u="sng" dirty="0" smtClean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u="sng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Регулятивные УУД формируются, когда: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ru-RU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учит конкретным способам действия: планировать, ставить цель, использовать алгоритм решения какой-либо задачи, оценивать</a:t>
            </a:r>
          </a:p>
          <a:p>
            <a:endParaRPr lang="ru-RU" sz="2800" b="1" dirty="0" smtClean="0">
              <a:solidFill>
                <a:srgbClr val="B4DCFA">
                  <a:lumMod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B4DCFA">
                  <a:lumMod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B4DCFA">
                  <a:lumMod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05879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Познавательные УУД:</a:t>
            </a:r>
            <a:endParaRPr lang="ru-RU" sz="3200" dirty="0">
              <a:solidFill>
                <a:srgbClr val="A7EA52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834" y="1190654"/>
            <a:ext cx="7344816" cy="517064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ctr"/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блоке универсальных действий </a:t>
            </a:r>
            <a:r>
              <a:rPr lang="ru-RU" sz="1600" i="1" dirty="0">
                <a:latin typeface="Times New Roman" pitchFamily="18" charset="0"/>
                <a:ea typeface="Times New Roman"/>
                <a:cs typeface="Times New Roman" pitchFamily="18" charset="0"/>
              </a:rPr>
              <a:t>познавательной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направленности различают </a:t>
            </a:r>
            <a:r>
              <a:rPr lang="ru-RU" sz="1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общеучебные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логические действия, а также действия постановки и решения проблем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44958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самостоятельное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выделение и формулирование познавательной цели;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поиск и выделение необходимой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информации (</a:t>
            </a:r>
            <a:r>
              <a:rPr lang="ru-RU" b="1" dirty="0"/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рименение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методов информационного поиска, в том числе с помощью компьютерных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средств);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знаково-символические действия, включая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моделирование, умение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структурировать знания;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умение осознанно и произвольно строить речевое высказывание в устной и письменной форме;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выбор наиболее эффективных способов решения задач в зависимости от конкретных условий;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рефлексия способов и условий действия, контроль и оценка процесса и результатов деятельности;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смысловое чтение как осмысление цели чтения и выбор вида чтения в зависимости от цели;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извлечение необходимой информации из прослушанных текстов различных жанров;</a:t>
            </a:r>
          </a:p>
          <a:p>
            <a:pPr indent="44958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73216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6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05879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Познавательные УУД:</a:t>
            </a:r>
            <a:endParaRPr lang="ru-RU" sz="3200" dirty="0">
              <a:solidFill>
                <a:srgbClr val="A7EA52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01014"/>
            <a:ext cx="7344816" cy="5016758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определение основной и второстепенной информации;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свободная ориентация и восприятие текстов художественного, научного, публицистического и официально-делового стилей;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понимание и адекватная оценка языка средств массовой информации; умение адекватно, подробно, сжато, выборочно передавать содержание текста, составлять тексты различных жанров, соблюдая нормы построения текста (соответствие теме, жанру, стилю речи и др.).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Наряду с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общеучебными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также выделяются универсальные логические действия: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анализ объектов с целью выделения признаков;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синтез как составление целого из частей;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выбор оснований и критериев для сравнения,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сериации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классификации объектов;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подведение под понятия, выведение следствий;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установление причинно-следственных связей, построение логической цепи рассуждений, доказательство;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выдвижение гипотез и их обоснование. </a:t>
            </a:r>
          </a:p>
          <a:p>
            <a:pPr indent="44958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Действия постановки и решения проблем включают формулирование проблемы и самостоятельное создание способов решения проблем творческого и поискового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характера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058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05879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Коммуникативные УУД:</a:t>
            </a:r>
            <a:endParaRPr lang="ru-RU" sz="3200" dirty="0">
              <a:solidFill>
                <a:srgbClr val="A7EA52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01014"/>
            <a:ext cx="7344816" cy="5262979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 состав </a:t>
            </a:r>
            <a:r>
              <a:rPr lang="ru-RU" sz="2000" i="1" dirty="0">
                <a:latin typeface="Times New Roman"/>
                <a:ea typeface="Times New Roman"/>
              </a:rPr>
              <a:t>коммуникативных</a:t>
            </a:r>
            <a:r>
              <a:rPr lang="ru-RU" sz="2000" dirty="0">
                <a:latin typeface="Times New Roman"/>
                <a:ea typeface="Times New Roman"/>
              </a:rPr>
              <a:t> действий входят планирование учебного сотрудничества с учителем и сверстниками –  определение цели, функций участников, способов взаимодействия;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постановка вопросов – инициативное сотрудничество в поиске и сборе информации; 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разрешение конфликтов – выявление, идентификация проблемы, поиск и оценка альтернативных способов разрешения конфликта, принятие решения и его реализация; 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управление поведением партнера –  контроль, коррекция, оценка действий партнера;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умение с достаточной полнотой и точностью выражать свои мысли в соответствии с задачами и условиями коммуникации;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владение монологической и диалогической формами речи в соответствии с грамматическими и синтаксическими нормами родного языка</a:t>
            </a:r>
            <a:r>
              <a:rPr lang="ru-RU" sz="28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89918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6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80728"/>
            <a:ext cx="7560840" cy="4154984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 УУД</a:t>
            </a:r>
            <a:r>
              <a:rPr lang="ru-RU" sz="2400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успешно формируются, если правильно организована на уроках 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паре.</a:t>
            </a:r>
            <a:r>
              <a:rPr lang="ru-RU" sz="2400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Применение коллективной формы обучения дает возможность трудиться всем ребятам. Учащиеся в процессе работы учатся оценивать свою работу, работу соседа, общаться, помогать друг другу.</a:t>
            </a:r>
          </a:p>
          <a:p>
            <a:r>
              <a:rPr lang="ru-RU" sz="2400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Целесообразно применять общение в паре на уроках систематизации и обобщения знаний, поскольку ученики уже имеют определенный запас знаний, можно и на уроках усвоения новых знаний, на уроках контроля.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51675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64704"/>
            <a:ext cx="7632848" cy="2677656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 УУД формируются, когда:</a:t>
            </a:r>
            <a:endParaRPr lang="ru-RU" sz="24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учится отвечать на вопросы;</a:t>
            </a:r>
            <a:endParaRPr lang="ru-RU" sz="24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учится задавать вопросы;</a:t>
            </a:r>
            <a:endParaRPr lang="ru-RU" sz="24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учится вести диалог;</a:t>
            </a:r>
            <a:endParaRPr lang="ru-RU" sz="24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учится пересказывать сюжет;</a:t>
            </a:r>
            <a:endParaRPr lang="ru-RU" sz="24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учат слушать – перед этим учитель обычно говорит: «Слушаем внимательно».</a:t>
            </a:r>
            <a:endParaRPr lang="ru-RU" sz="24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95736" cy="219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69333"/>
            <a:ext cx="2027039" cy="22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80728"/>
            <a:ext cx="7560840" cy="452431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системы УУД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 составе личностных, регулятивных, познавательных и коммуникативных действий, определяющих становление психологических способностей личности, осуществляется в рамках нормативно - возрастного развития личностной и познавательной сфер ребенка. Процесс обучения задает содержание и характеристики учебной деятельности ребенка и тем самым определяет зону ближайшего развития указанных УУД – уровень их сформированности, соответствующей нормативной стадии развития и релевантный «высокой норме» развития, и свойства.</a:t>
            </a:r>
            <a:endParaRPr lang="ru-RU" sz="24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05043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80728"/>
            <a:ext cx="7560840" cy="452431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УУД в образовательном процессе определяется тремя следующими взаимодополняющими положениями: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УУД,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цель образовательного процесса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определяет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 содержание и организацию.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УУД происходит в контексте усвоения разных предметных дисциплин.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УУД, их свойства и качества определяют эффективность образовательного процесса, в частности усвоение знаний и умений, формирование образа мира и основных видов компетентности учащегося, в том числе социальной и личностной.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192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80728"/>
            <a:ext cx="7560840" cy="353943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Критериями оценки сформированности УУД у учащихся выступают: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соответствие возрастно-психологическим нормативным требованиям;</a:t>
            </a:r>
          </a:p>
          <a:p>
            <a:pPr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соответствие свойств УУД заранее заданным требованиям.</a:t>
            </a:r>
            <a:endParaRPr lang="ru-RU" sz="32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83768" y="1052736"/>
            <a:ext cx="5744110" cy="4536504"/>
          </a:xfr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 процессом формирования УУД согласно требованиям ФГОС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5166" y="163706"/>
            <a:ext cx="2015098" cy="22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286" y="175225"/>
            <a:ext cx="1972914" cy="17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8234" y="4918500"/>
            <a:ext cx="1757501" cy="16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8212" y="4462735"/>
            <a:ext cx="22066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766154"/>
            <a:ext cx="78256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b="1" dirty="0">
                <a:solidFill>
                  <a:srgbClr val="B4DCFA">
                    <a:lumMod val="25000"/>
                  </a:srgb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 каждой школе, каждым педагогом содержание УУД должно варьироваться в зависимости от различных условий: от возраста обучающихся и их индивидуальных особенностей, от класса, от педагогического стиля и приоритетных педагогических подходов учителя, предметной </a:t>
            </a:r>
            <a:r>
              <a:rPr lang="ru-RU" sz="2400" b="1" dirty="0" smtClean="0">
                <a:solidFill>
                  <a:srgbClr val="B4DCFA">
                    <a:lumMod val="25000"/>
                  </a:srgb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специфики.</a:t>
            </a:r>
            <a:endParaRPr lang="ru-RU" sz="2400" b="1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8072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Некоторые </a:t>
            </a:r>
            <a:r>
              <a:rPr lang="ru-RU" sz="36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36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организации работы</a:t>
            </a:r>
            <a:r>
              <a:rPr lang="ru-RU" sz="3600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6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D:\фото\20161110_091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463">
            <a:off x="1005807" y="3113539"/>
            <a:ext cx="3163844" cy="2218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D:\фото\Новая папка (2)\20141203_103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236">
            <a:off x="4847830" y="3377427"/>
            <a:ext cx="3753646" cy="2815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16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407648"/>
            <a:ext cx="653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Психофизическая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тренировка, эмоциональный настрой на урок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34076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-Я рада вновь видеть ваши лица, ваши глаза. И думаю, что сегодняшний урок принесет нам всем радость общения друг с другом. Успехов вам и удачи! С каким настроением вы начинаете урок? "Просигнальте" мне, пожалуйста. (Дети поднимают карточку - "настроение" в виде смайлика )</a:t>
            </a:r>
            <a:endParaRPr lang="ru-RU" sz="2400" b="1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 descr="http://player.myshared.ru/4/190225/slides/slide_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05064"/>
            <a:ext cx="4860305" cy="24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6120160" cy="14700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836712"/>
            <a:ext cx="5058048" cy="433965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Короткие стишки, дающие положительный настрой на урок. Например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Встало солнышко давно, </a:t>
            </a:r>
            <a:b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Заглянуло к нам в окно.</a:t>
            </a:r>
          </a:p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 оно торопит в класс, </a:t>
            </a:r>
            <a:b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у нас!</a:t>
            </a:r>
          </a:p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Встали все у парт красиво,</a:t>
            </a:r>
          </a:p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Поздоровались учтиво,</a:t>
            </a:r>
          </a:p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 на друга посмотрели,</a:t>
            </a:r>
          </a:p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Улыбнулись, тихо сели</a:t>
            </a: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5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42" y="3933056"/>
            <a:ext cx="124240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32657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объявлении темы урока, целей задача учителя состоит в том, чтобы подвести детей к самостоятельной постановке задач, при этом учащиеся должны чётко понимать границы.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494" y="1424677"/>
            <a:ext cx="7632848" cy="501675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на уроке русского языка по теме «Разделительный мягкий знак»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предложить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учащимся вписать в предложения пропущенные слова 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Тоита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(польёт) цветы.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совершили … (полёт) на самолёте». Пройдя по классу и просмотрев записи 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тетрадях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(конечно, среди них будут как верные, так и неверные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выписать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доске варианты написания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слов.  После прочтения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детьми написанного,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вопросы: «Задание было одно? («Одно») А какие получились результаты? («Разные») Как думаете, почему?»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Привести к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выводу, что из-за того, что чего-то ещё не знаем, и далее – не всё знаем о написании слов с мягким знаком, о его роли в словах. «Какова же цель нашей работы на уроке?» -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обратиться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детям («Узнать больше о мягком знаке»).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Продолжить: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«Для чего нам это необходимо?» («Чтобы правильно писать слова»). Так через создание проблемной ситуации и ведение проблемного диалога учащиеся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сформулируют тему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цель урока.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09" y="3789040"/>
            <a:ext cx="1027597" cy="195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200800" cy="637097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чтения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целесообразна работа по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прочитанным произведениям для выражения своего отношения к произведению.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почувствовал (а)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увидел (а)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улыбнулся (ась)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вспомнил (а)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 стало грустно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бы продолжил (а) написанное так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бы я оказался (ась) в подобной ситуации, я бы действовал (а) так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произведение напомнило мне случай из моей жизни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Будущее героев я представляю … 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вызвало у меня чувства… </a:t>
            </a:r>
            <a:r>
              <a:rPr lang="ru-RU" sz="24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89240"/>
            <a:ext cx="930320" cy="120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548681"/>
            <a:ext cx="7074002" cy="526297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Обучение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оцениванию устных ответов также целесообразно начинать с первого класса.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предложить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ребятам высказать своё мнение по поводу рассказанного наизусть стихотворения или прочитанного отрывка по критериям (громко – тихо, с запинками – без запинок, выразительно – нет, понравилось – нет). При этом необходимо разъяснить ребятам, что при оценивании ответов одноклассников надо, в первую очередь, отмечать положительное, а о недочётах высказаться с позиции пожеланий. В результате организации такой деятельности дети приучаются внимательно слушать говорящего, объективно оценивать его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700808"/>
            <a:ext cx="6534472" cy="440120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Часто применяют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такую форму работы, как 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взаимооценивание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письменных работ. Непременным условием организации такой работы должны стать оговоренные заранее нормы и критерии оценивания. Для ребят не составляет особого труда объективно оценить, например,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арифметический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словарный диктант одноклассника.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55776" y="608515"/>
            <a:ext cx="3672408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3200" b="1" dirty="0"/>
              <a:t>Самооценка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92696"/>
            <a:ext cx="415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ea typeface="Calibri"/>
              </a:rPr>
              <a:t>  </a:t>
            </a:r>
            <a:endParaRPr lang="ru-RU" sz="4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0" y="4438621"/>
            <a:ext cx="2195736" cy="219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90922"/>
            <a:ext cx="2027039" cy="22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988840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«5</a:t>
            </a:r>
            <a:r>
              <a:rPr lang="ru-RU" sz="2400" b="1" dirty="0">
                <a:solidFill>
                  <a:schemeClr val="tx2"/>
                </a:solidFill>
              </a:rPr>
              <a:t>» - всё выполнено без ошибок, есть 1 исправление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«4» - допущена 1 или 2 ошибки, есть 1 или 2 исправления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«3» - допущено 3 или 4 ошибки, есть исправления</a:t>
            </a:r>
          </a:p>
          <a:p>
            <a:pPr algn="ctr"/>
            <a:r>
              <a:rPr lang="ru-RU" sz="2400" b="1" dirty="0"/>
              <a:t>«2» – допущено 5 или больше ошибок</a:t>
            </a:r>
          </a:p>
        </p:txBody>
      </p:sp>
    </p:spTree>
    <p:extLst>
      <p:ext uri="{BB962C8B-B14F-4D97-AF65-F5344CB8AC3E}">
        <p14:creationId xmlns:p14="http://schemas.microsoft.com/office/powerpoint/2010/main" val="5860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Windows\system32\config\systemprofile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1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433784"/>
          </a:xfr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7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УПРАВЛЯТЬ-ЗНАЧИТ ВЕСТИ ДРУГИХ К УСПЕХУ</a:t>
            </a:r>
          </a:p>
        </p:txBody>
      </p:sp>
    </p:spTree>
    <p:extLst>
      <p:ext uri="{BB962C8B-B14F-4D97-AF65-F5344CB8AC3E}">
        <p14:creationId xmlns:p14="http://schemas.microsoft.com/office/powerpoint/2010/main" val="2113497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4/190225/slides/slide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354589" cy="50358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17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924944"/>
            <a:ext cx="6534472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9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пасибо за внимание !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2288" y="692696"/>
            <a:ext cx="7712159" cy="57674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71438">
              <a:spcBef>
                <a:spcPct val="0"/>
              </a:spcBef>
              <a:buNone/>
            </a:pPr>
            <a:r>
              <a:rPr lang="ru-RU" sz="2800" b="1" i="1" dirty="0">
                <a:solidFill>
                  <a:srgbClr val="00B050"/>
                </a:solidFill>
              </a:rPr>
              <a:t>Когда – то очень давно </a:t>
            </a:r>
            <a:r>
              <a:rPr lang="ru-RU" sz="2800" b="1" i="1" dirty="0" smtClean="0">
                <a:solidFill>
                  <a:srgbClr val="00B050"/>
                </a:solidFill>
              </a:rPr>
              <a:t>Герберт Спенсер</a:t>
            </a:r>
            <a:r>
              <a:rPr lang="ru-RU" sz="2800" b="1" i="1" dirty="0">
                <a:solidFill>
                  <a:srgbClr val="00B050"/>
                </a:solidFill>
              </a:rPr>
              <a:t> сказал: «Великая цель образования – это </a:t>
            </a:r>
            <a:r>
              <a:rPr lang="ru-RU" sz="2800" b="1" i="1" dirty="0" smtClean="0">
                <a:solidFill>
                  <a:srgbClr val="00B050"/>
                </a:solidFill>
              </a:rPr>
              <a:t>не знания, </a:t>
            </a:r>
            <a:r>
              <a:rPr lang="ru-RU" sz="2800" b="1" i="1" dirty="0">
                <a:solidFill>
                  <a:srgbClr val="00B050"/>
                </a:solidFill>
              </a:rPr>
              <a:t>а действия». 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marL="0" indent="71438"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Школу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делает школой учитель. Учителя разные - ведь они вырастают из учеников. Художник учится смешивать краски и наносить их на холст. Музыкант учится этюдам. Журналист и писатель осваивают приемы письменной речи. Настоящий учитель тоже смешивает краски. Разучивает этюды, то есть осваивает приемы. Вот учитель - мастер. Виртуоз. Как по нотам играет он свой урок. </a:t>
            </a:r>
            <a:b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только другой учитель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знает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колько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труда ушло на такой урок</a:t>
            </a:r>
          </a:p>
          <a:p>
            <a:pPr marL="0" lvl="0" indent="71438">
              <a:spcBef>
                <a:spcPct val="0"/>
              </a:spcBef>
              <a:buNone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14603" cy="116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2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577800"/>
          </a:xfr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ПОД УНИВЕРСАЛЬНЫМИ УЧЕБНЫМИ ДЕЙСТВИЯМИ (УУД) ПОНИМАЕТСЯ СОВОКУПНОСТЬ ДЕЙСТВИЙ УЧАЩЕГОСЯ, ОБЕСПЕЧИВАЮЩИХ СОЦИАЛЬНУЮ КОМПЕТЕНТНОСТЬ , СПОСОБНОСТЬ К САМОСТОЯТЕЛЬНОМУ УСВОЕНИЮ НОВЫХ ЗНАНИЙ И УМЕНИЙ, ВКЛЮЧАЯ ОРГАНИЗАЦИЮ ЭТОГО  ПРОЦЕССА, КУЛЬТУРНУЮ ИДЕНТИЧНОСТЬ И ТОЛЕРАНТНОСТЬ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84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7848872" cy="5112568"/>
          </a:xfr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3600" b="1" dirty="0" smtClean="0"/>
              <a:t>В ШИРОКОМ ЗНАЧЕНИИ </a:t>
            </a:r>
            <a:r>
              <a:rPr lang="ru-RU" sz="4400" b="1" u="sng" dirty="0" smtClean="0">
                <a:solidFill>
                  <a:schemeClr val="accent2">
                    <a:lumMod val="50000"/>
                  </a:schemeClr>
                </a:solidFill>
              </a:rPr>
              <a:t>УУД</a:t>
            </a:r>
            <a:r>
              <a:rPr lang="ru-RU" sz="3600" b="1" dirty="0" smtClean="0"/>
              <a:t> – УМЕНИЕ УЧИТЬСЯ, СПОСОБНОСТЬ К САМОРАЗВИТИЮ ПУТЕМ ПОИСКА  И УСВОЕНИЯ ЗНАНИЙ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22" y="5229200"/>
            <a:ext cx="10112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5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97152"/>
            <a:ext cx="1449958" cy="160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http://mypresentation.ru/documents/8f6cab1a21dbda9204ae53e4d40e737b/img13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476672"/>
            <a:ext cx="67687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4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5663089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Личностные УУД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система ценностных ориентаций школьника, отражающих личностные смыслы, мотивы, отношения к различным сферам окружающего мира. Личностные УУД выражаются формулами «Я и природа», «Я и другие люди», «Я и общество», «Я и познание», «Я и Я», что позволяет ребенку выполнять разные социальные роли («гражданин», «школьник», «собеседник», «пешеход» и др.).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ФГОС к содержанию личностных УУД относят: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самоопределение (мотивация учения, формирование основ гражданской идентичности личности); 2)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(«какое значение, смысл имеет для меня учение», и уметь находить ответ на него); 3) нравственно-эстетическое оценивание (оценивание усваиваемого содержания, исходя из социальных и личностных ценностей, обеспечивающее личностный моральный выбор).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виды заданий для формирования личностных УУД являются: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участие в проектах;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подведение итогов урока;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творческие задания;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мысленное воспроизведение картины, ситуации;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самооценка события;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дневники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423906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67544"/>
            <a:ext cx="7488832" cy="5262979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 УУД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формируются, когда: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ru-RU" sz="2800" b="1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задает вопросы, способствующие созданию мотивации, т.е., вопрос направлен непосредственно на формирования интереса, любознательности учащихся. Например: «Как бы вы поступили…»; «Что бы вы сделали…»;</a:t>
            </a:r>
          </a:p>
          <a:p>
            <a:r>
              <a:rPr lang="ru-RU" sz="2800" b="1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ru-RU" sz="2800" b="1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способствует возникновению личного, эмоционального отношения учащихся к изучаемой теме. Обычно этому способствуют вопросы: «Как вы относитесь…»; «Как вам нравится…».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89" y="5394005"/>
            <a:ext cx="10112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1741</TotalTime>
  <Words>1168</Words>
  <Application>Microsoft Office PowerPoint</Application>
  <PresentationFormat>Экран (4:3)</PresentationFormat>
  <Paragraphs>113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Georgia</vt:lpstr>
      <vt:lpstr>Helvetica</vt:lpstr>
      <vt:lpstr>Monotype Corsiva</vt:lpstr>
      <vt:lpstr>Tahoma</vt:lpstr>
      <vt:lpstr>Times New Roman</vt:lpstr>
      <vt:lpstr>Trebuchet MS</vt:lpstr>
      <vt:lpstr>Воздушный поток</vt:lpstr>
      <vt:lpstr>СЕМИНАР УЧИТЕЛЕЙ МБОУ «СОШ с. ДАЧУ-БОРЗОЙ» ГРОЗНЕНСКОГО МУНИЦИПАЛЬНОГО РАЙОНА  ПРОВЕЛА: ЗАМ.ДИР. ПО УВР БАЙБЕТИРОВА З.А-В.</vt:lpstr>
      <vt:lpstr>Управление процессом формирования УУД согласно требованиям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обучающихся</dc:title>
  <dc:creator>Владелец</dc:creator>
  <cp:lastModifiedBy>RePack by Diakov</cp:lastModifiedBy>
  <cp:revision>120</cp:revision>
  <dcterms:created xsi:type="dcterms:W3CDTF">2012-03-21T16:16:48Z</dcterms:created>
  <dcterms:modified xsi:type="dcterms:W3CDTF">2017-09-22T17:10:03Z</dcterms:modified>
</cp:coreProperties>
</file>